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0" r:id="rId2"/>
    <p:sldId id="256" r:id="rId3"/>
    <p:sldId id="271" r:id="rId4"/>
    <p:sldId id="264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338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6389738E-C406-4BB5-9AD7-C1A4C00D5D9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88A4D574-069C-4AB6-8614-2B8A0171FE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163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3FC126-10FF-453B-A2ED-E20AD652912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6B12BB-09B4-4AF7-9881-84D9728C9B80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910B05-7E79-4E52-B053-78ECCB12CFCF}" type="slidenum">
              <a:rPr lang="zh-CN" altLang="en-US" smtClean="0"/>
              <a:pPr/>
              <a:t>14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6C7A75-3940-4A21-98AA-5338CE00C071}" type="slidenum">
              <a:rPr lang="zh-CN" altLang="en-US" smtClean="0"/>
              <a:pPr/>
              <a:t>15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5B9C6FE-E0EC-41E4-88F1-58B912EF920C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427710-CFAF-4A54-A80B-3D5A29584172}" type="slidenum">
              <a:rPr lang="zh-CN" altLang="en-US" smtClean="0"/>
              <a:pPr/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3CBB42-1E18-4E81-B5B1-FF875143DCDE}" type="slidenum">
              <a:rPr lang="zh-CN" altLang="en-US" smtClean="0"/>
              <a:pPr/>
              <a:t>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02941C-0DAA-4939-BADB-2B13A61E3201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526B89-451D-4C43-B8EC-8959CE710DB2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C2824-8D80-4999-A6C7-EFB861EBC181}" type="slidenum">
              <a:rPr lang="zh-CN" altLang="en-US" smtClean="0"/>
              <a:pPr/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0DC081-DF62-4109-9EDE-0540B6E40FD9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C38D60-3C62-465C-83AB-6A96B07119D4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563E5C2-A51C-4606-8E29-BACD447B909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7E51AB3-4516-4348-9466-EB61BE1410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D01ED9D-ED6D-42B3-BC0E-C2E712E9DC2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C611317-DA17-483D-ACA3-4B9D557ED7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4096E91-B4D7-4650-8497-6472A1897A9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61F6652-497E-4FB6-B93B-70F393CF0B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23E2-CE96-4C66-BBE8-6EDA1C7BAE0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4CE2D-D532-43D2-8381-018D938418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23E2-CE96-4C66-BBE8-6EDA1C7BAE0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4CE2D-D532-43D2-8381-018D938418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23E2-CE96-4C66-BBE8-6EDA1C7BAE0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4CE2D-D532-43D2-8381-018D938418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23E2-CE96-4C66-BBE8-6EDA1C7BAE0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4CE2D-D532-43D2-8381-018D938418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1357290" y="749989"/>
            <a:ext cx="678661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62E15-50CB-4EF0-8F9F-E7CBE7CD422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6B1D3-BA1B-45D1-8D82-CDF1D1C3C1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23E2-CE96-4C66-BBE8-6EDA1C7BAE0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4CE2D-D532-43D2-8381-018D938418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23E2-CE96-4C66-BBE8-6EDA1C7BAE0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4CE2D-D532-43D2-8381-018D938418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F7FF077-4905-4AE7-AFD5-F7934070665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BA44238-E649-4916-AF1E-8ADBB7A530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2643174" y="749989"/>
            <a:ext cx="5500726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A6BF1-C5B8-460F-AFF8-7EC4E6D0267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74D3E-F501-4C70-9310-4438FA837D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2643174" y="749989"/>
            <a:ext cx="5500726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A6BF1-C5B8-460F-AFF8-7EC4E6D0267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74D3E-F501-4C70-9310-4438FA837D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EF6358E-CB32-4C8A-9AF1-8FFECADA584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F3B4A1C-CB80-420F-BFEE-C448919578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5768E4E-0117-49CE-BA20-CEDEADA67B2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6BD3868-55F7-46DE-8832-4B6858FD6D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59A11C4-2738-4EDB-A18D-8C7B5CE26A1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C916377-1610-4B3F-A0A9-9676D2C14B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9943318-C0F1-475A-90F4-3D7BFCCB8CC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12E71A2-6A3F-4923-9CA5-82A0467E5B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D17783D-9403-4D1C-A205-60169B22C10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98CE44E-FE1F-44C1-91F7-4B95926DBD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17B9DC4-3F98-44F3-8932-596B4C87615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7EBE4D-C19A-4D27-A753-5AA46D59DC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A5EAB6D-17D4-4117-A298-BDE0C7124CE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D1E27FA-5895-4DFB-B8BF-8B31EABC29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9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4"/>
          <p:cNvSpPr>
            <a:spLocks noGrp="1"/>
          </p:cNvSpPr>
          <p:nvPr>
            <p:ph type="title"/>
          </p:nvPr>
        </p:nvSpPr>
        <p:spPr>
          <a:xfrm>
            <a:off x="2500156" y="928688"/>
            <a:ext cx="5858032" cy="1571625"/>
          </a:xfrm>
        </p:spPr>
        <p:txBody>
          <a:bodyPr/>
          <a:lstStyle/>
          <a:p>
            <a:r>
              <a:rPr lang="zh-CN" altLang="en-US" sz="3200" dirty="0" smtClean="0"/>
              <a:t>有一批袋装白糖，标准质量为每袋</a:t>
            </a:r>
            <a:r>
              <a:rPr lang="en-US" altLang="zh-CN" sz="3200" dirty="0" smtClean="0"/>
              <a:t>455</a:t>
            </a:r>
            <a:r>
              <a:rPr lang="zh-CN" altLang="en-US" sz="3200" dirty="0" smtClean="0"/>
              <a:t>克。质检员抽取了</a:t>
            </a:r>
            <a:r>
              <a:rPr lang="en-US" altLang="zh-CN" sz="3200" dirty="0" smtClean="0"/>
              <a:t>7</a:t>
            </a:r>
            <a:r>
              <a:rPr lang="zh-CN" altLang="en-US" sz="3200" dirty="0" smtClean="0"/>
              <a:t>袋进行检测，结果如下：</a:t>
            </a:r>
          </a:p>
        </p:txBody>
      </p:sp>
      <p:sp>
        <p:nvSpPr>
          <p:cNvPr id="37891" name="内容占位符 5"/>
          <p:cNvSpPr>
            <a:spLocks noGrp="1"/>
          </p:cNvSpPr>
          <p:nvPr>
            <p:ph idx="1"/>
          </p:nvPr>
        </p:nvSpPr>
        <p:spPr>
          <a:xfrm>
            <a:off x="1000125" y="4143375"/>
            <a:ext cx="7143750" cy="142875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zh-CN" altLang="en-US" sz="2800" smtClean="0">
                <a:solidFill>
                  <a:srgbClr val="FF0000"/>
                </a:solidFill>
              </a:rPr>
              <a:t>用正数表示超过标准质量的克数，用负数表示比标准质量少的克数，符合标准质量的用</a:t>
            </a:r>
            <a:r>
              <a:rPr lang="en-US" altLang="zh-CN" sz="2800" smtClean="0">
                <a:solidFill>
                  <a:srgbClr val="FF0000"/>
                </a:solidFill>
              </a:rPr>
              <a:t>0</a:t>
            </a:r>
            <a:r>
              <a:rPr lang="zh-CN" altLang="en-US" sz="2800" smtClean="0">
                <a:solidFill>
                  <a:srgbClr val="FF0000"/>
                </a:solidFill>
              </a:rPr>
              <a:t>表示。</a:t>
            </a:r>
          </a:p>
        </p:txBody>
      </p:sp>
      <p:grpSp>
        <p:nvGrpSpPr>
          <p:cNvPr id="2" name="组合 34"/>
          <p:cNvGrpSpPr>
            <a:grpSpLocks/>
          </p:cNvGrpSpPr>
          <p:nvPr/>
        </p:nvGrpSpPr>
        <p:grpSpPr bwMode="auto">
          <a:xfrm>
            <a:off x="904875" y="2714625"/>
            <a:ext cx="7477125" cy="1143000"/>
            <a:chOff x="904912" y="2714620"/>
            <a:chExt cx="7477615" cy="1143008"/>
          </a:xfrm>
        </p:grpSpPr>
        <p:grpSp>
          <p:nvGrpSpPr>
            <p:cNvPr id="3" name="组合 17"/>
            <p:cNvGrpSpPr>
              <a:grpSpLocks/>
            </p:cNvGrpSpPr>
            <p:nvPr/>
          </p:nvGrpSpPr>
          <p:grpSpPr bwMode="auto">
            <a:xfrm>
              <a:off x="904912" y="2714620"/>
              <a:ext cx="7416000" cy="1143008"/>
              <a:chOff x="904912" y="2714620"/>
              <a:chExt cx="7416000" cy="1143008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904912" y="2714620"/>
                <a:ext cx="7415699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904912" y="3284537"/>
                <a:ext cx="7415699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904912" y="3856041"/>
                <a:ext cx="7415699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rot="5400000">
                <a:off x="2142484" y="3285330"/>
                <a:ext cx="1143008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5400000">
                <a:off x="3001377" y="3285330"/>
                <a:ext cx="114300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rot="5400000">
                <a:off x="3858683" y="3285330"/>
                <a:ext cx="114300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4644548" y="3285330"/>
                <a:ext cx="1143008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rot="5400000">
                <a:off x="5428824" y="3285330"/>
                <a:ext cx="1143008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5400000">
                <a:off x="6214687" y="3285330"/>
                <a:ext cx="114300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rot="5400000">
                <a:off x="7000552" y="3285330"/>
                <a:ext cx="1143008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823" name="TextBox 18"/>
            <p:cNvSpPr txBox="1">
              <a:spLocks noChangeArrowheads="1"/>
            </p:cNvSpPr>
            <p:nvPr/>
          </p:nvSpPr>
          <p:spPr bwMode="auto">
            <a:xfrm>
              <a:off x="1285852" y="2774371"/>
              <a:ext cx="121444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袋 号</a:t>
              </a:r>
            </a:p>
          </p:txBody>
        </p:sp>
        <p:sp>
          <p:nvSpPr>
            <p:cNvPr id="34824" name="TextBox 19"/>
            <p:cNvSpPr txBox="1">
              <a:spLocks noChangeArrowheads="1"/>
            </p:cNvSpPr>
            <p:nvPr/>
          </p:nvSpPr>
          <p:spPr bwMode="auto">
            <a:xfrm>
              <a:off x="1083413" y="3346095"/>
              <a:ext cx="150019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质量（克）</a:t>
              </a:r>
            </a:p>
          </p:txBody>
        </p:sp>
        <p:sp>
          <p:nvSpPr>
            <p:cNvPr id="34825" name="TextBox 20"/>
            <p:cNvSpPr txBox="1">
              <a:spLocks noChangeArrowheads="1"/>
            </p:cNvSpPr>
            <p:nvPr/>
          </p:nvSpPr>
          <p:spPr bwMode="auto">
            <a:xfrm>
              <a:off x="2952112" y="2726683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26" name="TextBox 21"/>
            <p:cNvSpPr txBox="1">
              <a:spLocks noChangeArrowheads="1"/>
            </p:cNvSpPr>
            <p:nvPr/>
          </p:nvSpPr>
          <p:spPr bwMode="auto">
            <a:xfrm>
              <a:off x="3798057" y="2726495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27" name="TextBox 22"/>
            <p:cNvSpPr txBox="1">
              <a:spLocks noChangeArrowheads="1"/>
            </p:cNvSpPr>
            <p:nvPr/>
          </p:nvSpPr>
          <p:spPr bwMode="auto">
            <a:xfrm>
              <a:off x="4607061" y="2726683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28" name="TextBox 23"/>
            <p:cNvSpPr txBox="1">
              <a:spLocks noChangeArrowheads="1"/>
            </p:cNvSpPr>
            <p:nvPr/>
          </p:nvSpPr>
          <p:spPr bwMode="auto">
            <a:xfrm>
              <a:off x="5429256" y="2726495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29" name="TextBox 24"/>
            <p:cNvSpPr txBox="1">
              <a:spLocks noChangeArrowheads="1"/>
            </p:cNvSpPr>
            <p:nvPr/>
          </p:nvSpPr>
          <p:spPr bwMode="auto">
            <a:xfrm>
              <a:off x="6191136" y="2715216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30" name="TextBox 25"/>
            <p:cNvSpPr txBox="1">
              <a:spLocks noChangeArrowheads="1"/>
            </p:cNvSpPr>
            <p:nvPr/>
          </p:nvSpPr>
          <p:spPr bwMode="auto">
            <a:xfrm>
              <a:off x="6976390" y="2715404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31" name="TextBox 26"/>
            <p:cNvSpPr txBox="1">
              <a:spLocks noChangeArrowheads="1"/>
            </p:cNvSpPr>
            <p:nvPr/>
          </p:nvSpPr>
          <p:spPr bwMode="auto">
            <a:xfrm>
              <a:off x="7798585" y="2715216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32" name="TextBox 27"/>
            <p:cNvSpPr txBox="1">
              <a:spLocks noChangeArrowheads="1"/>
            </p:cNvSpPr>
            <p:nvPr/>
          </p:nvSpPr>
          <p:spPr bwMode="auto">
            <a:xfrm>
              <a:off x="2774551" y="3309466"/>
              <a:ext cx="928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456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33" name="TextBox 28"/>
            <p:cNvSpPr txBox="1">
              <a:spLocks noChangeArrowheads="1"/>
            </p:cNvSpPr>
            <p:nvPr/>
          </p:nvSpPr>
          <p:spPr bwMode="auto">
            <a:xfrm>
              <a:off x="3644245" y="3309278"/>
              <a:ext cx="78487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34" name="TextBox 29"/>
            <p:cNvSpPr txBox="1">
              <a:spLocks noChangeArrowheads="1"/>
            </p:cNvSpPr>
            <p:nvPr/>
          </p:nvSpPr>
          <p:spPr bwMode="auto">
            <a:xfrm>
              <a:off x="4429124" y="3309466"/>
              <a:ext cx="77394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35" name="TextBox 30"/>
            <p:cNvSpPr txBox="1">
              <a:spLocks noChangeArrowheads="1"/>
            </p:cNvSpPr>
            <p:nvPr/>
          </p:nvSpPr>
          <p:spPr bwMode="auto">
            <a:xfrm>
              <a:off x="5227945" y="3309278"/>
              <a:ext cx="7375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458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36" name="TextBox 31"/>
            <p:cNvSpPr txBox="1">
              <a:spLocks noChangeArrowheads="1"/>
            </p:cNvSpPr>
            <p:nvPr/>
          </p:nvSpPr>
          <p:spPr bwMode="auto">
            <a:xfrm>
              <a:off x="6013575" y="3309874"/>
              <a:ext cx="761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37" name="TextBox 32"/>
            <p:cNvSpPr txBox="1">
              <a:spLocks noChangeArrowheads="1"/>
            </p:cNvSpPr>
            <p:nvPr/>
          </p:nvSpPr>
          <p:spPr bwMode="auto">
            <a:xfrm>
              <a:off x="6786578" y="3310250"/>
              <a:ext cx="7858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4838" name="TextBox 33"/>
            <p:cNvSpPr txBox="1">
              <a:spLocks noChangeArrowheads="1"/>
            </p:cNvSpPr>
            <p:nvPr/>
          </p:nvSpPr>
          <p:spPr bwMode="auto">
            <a:xfrm>
              <a:off x="7585398" y="3309874"/>
              <a:ext cx="7971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457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32" name="同侧圆角矩形 31"/>
          <p:cNvSpPr/>
          <p:nvPr/>
        </p:nvSpPr>
        <p:spPr>
          <a:xfrm>
            <a:off x="420758" y="88861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r>
              <a:rPr lang="en-US" altLang="zh-CN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2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33" name="直线连接符 21"/>
          <p:cNvCxnSpPr/>
          <p:nvPr/>
        </p:nvCxnSpPr>
        <p:spPr>
          <a:xfrm flipV="1">
            <a:off x="420756" y="154466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标题 2"/>
          <p:cNvSpPr>
            <a:spLocks noGrp="1"/>
          </p:cNvSpPr>
          <p:nvPr>
            <p:ph type="title"/>
          </p:nvPr>
        </p:nvSpPr>
        <p:spPr>
          <a:xfrm>
            <a:off x="2500092" y="857250"/>
            <a:ext cx="6392388" cy="1785938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用正数表示超过标准质量的克数，用负数表示比标准质量少的克数，符合标准质量的用</a:t>
            </a:r>
            <a:r>
              <a:rPr lang="en-US" altLang="zh-CN" sz="3200" dirty="0" smtClean="0"/>
              <a:t>0</a:t>
            </a:r>
            <a:r>
              <a:rPr lang="zh-CN" altLang="en-US" sz="3200" dirty="0" smtClean="0"/>
              <a:t>表示。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904875" y="2714625"/>
            <a:ext cx="7477125" cy="1143000"/>
            <a:chOff x="904912" y="2714620"/>
            <a:chExt cx="7477615" cy="1143008"/>
          </a:xfrm>
        </p:grpSpPr>
        <p:grpSp>
          <p:nvGrpSpPr>
            <p:cNvPr id="3" name="组合 17"/>
            <p:cNvGrpSpPr>
              <a:grpSpLocks/>
            </p:cNvGrpSpPr>
            <p:nvPr/>
          </p:nvGrpSpPr>
          <p:grpSpPr bwMode="auto">
            <a:xfrm>
              <a:off x="904912" y="2714620"/>
              <a:ext cx="7416000" cy="1143008"/>
              <a:chOff x="904912" y="2714620"/>
              <a:chExt cx="7416000" cy="1143008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904912" y="2714620"/>
                <a:ext cx="7415699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904912" y="3284537"/>
                <a:ext cx="7415699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904912" y="3856041"/>
                <a:ext cx="7415699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rot="5400000">
                <a:off x="2142484" y="3285330"/>
                <a:ext cx="1143008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5400000">
                <a:off x="3001377" y="3285330"/>
                <a:ext cx="114300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rot="5400000">
                <a:off x="3858683" y="3285330"/>
                <a:ext cx="114300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5400000">
                <a:off x="4644548" y="3285330"/>
                <a:ext cx="1143008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rot="5400000">
                <a:off x="5428824" y="3285330"/>
                <a:ext cx="1143008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5400000">
                <a:off x="6214687" y="3285330"/>
                <a:ext cx="114300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5400000">
                <a:off x="7000552" y="3285330"/>
                <a:ext cx="1143008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874" name="TextBox 7"/>
            <p:cNvSpPr txBox="1">
              <a:spLocks noChangeArrowheads="1"/>
            </p:cNvSpPr>
            <p:nvPr/>
          </p:nvSpPr>
          <p:spPr bwMode="auto">
            <a:xfrm>
              <a:off x="1285852" y="2774371"/>
              <a:ext cx="121444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袋 号</a:t>
              </a:r>
            </a:p>
          </p:txBody>
        </p:sp>
        <p:sp>
          <p:nvSpPr>
            <p:cNvPr id="35875" name="TextBox 8"/>
            <p:cNvSpPr txBox="1">
              <a:spLocks noChangeArrowheads="1"/>
            </p:cNvSpPr>
            <p:nvPr/>
          </p:nvSpPr>
          <p:spPr bwMode="auto">
            <a:xfrm>
              <a:off x="1083413" y="3346095"/>
              <a:ext cx="150019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质量（克）</a:t>
              </a:r>
            </a:p>
          </p:txBody>
        </p:sp>
        <p:sp>
          <p:nvSpPr>
            <p:cNvPr id="35876" name="TextBox 9"/>
            <p:cNvSpPr txBox="1">
              <a:spLocks noChangeArrowheads="1"/>
            </p:cNvSpPr>
            <p:nvPr/>
          </p:nvSpPr>
          <p:spPr bwMode="auto">
            <a:xfrm>
              <a:off x="2952112" y="2726683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77" name="TextBox 10"/>
            <p:cNvSpPr txBox="1">
              <a:spLocks noChangeArrowheads="1"/>
            </p:cNvSpPr>
            <p:nvPr/>
          </p:nvSpPr>
          <p:spPr bwMode="auto">
            <a:xfrm>
              <a:off x="3798057" y="2726495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78" name="TextBox 11"/>
            <p:cNvSpPr txBox="1">
              <a:spLocks noChangeArrowheads="1"/>
            </p:cNvSpPr>
            <p:nvPr/>
          </p:nvSpPr>
          <p:spPr bwMode="auto">
            <a:xfrm>
              <a:off x="4607061" y="2726683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79" name="TextBox 12"/>
            <p:cNvSpPr txBox="1">
              <a:spLocks noChangeArrowheads="1"/>
            </p:cNvSpPr>
            <p:nvPr/>
          </p:nvSpPr>
          <p:spPr bwMode="auto">
            <a:xfrm>
              <a:off x="5429256" y="2726495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0" name="TextBox 13"/>
            <p:cNvSpPr txBox="1">
              <a:spLocks noChangeArrowheads="1"/>
            </p:cNvSpPr>
            <p:nvPr/>
          </p:nvSpPr>
          <p:spPr bwMode="auto">
            <a:xfrm>
              <a:off x="6191136" y="2715216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1" name="TextBox 14"/>
            <p:cNvSpPr txBox="1">
              <a:spLocks noChangeArrowheads="1"/>
            </p:cNvSpPr>
            <p:nvPr/>
          </p:nvSpPr>
          <p:spPr bwMode="auto">
            <a:xfrm>
              <a:off x="6976390" y="2715404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2" name="TextBox 15"/>
            <p:cNvSpPr txBox="1">
              <a:spLocks noChangeArrowheads="1"/>
            </p:cNvSpPr>
            <p:nvPr/>
          </p:nvSpPr>
          <p:spPr bwMode="auto">
            <a:xfrm>
              <a:off x="7798585" y="2715216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3" name="TextBox 16"/>
            <p:cNvSpPr txBox="1">
              <a:spLocks noChangeArrowheads="1"/>
            </p:cNvSpPr>
            <p:nvPr/>
          </p:nvSpPr>
          <p:spPr bwMode="auto">
            <a:xfrm>
              <a:off x="2774551" y="3309466"/>
              <a:ext cx="928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456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4" name="TextBox 17"/>
            <p:cNvSpPr txBox="1">
              <a:spLocks noChangeArrowheads="1"/>
            </p:cNvSpPr>
            <p:nvPr/>
          </p:nvSpPr>
          <p:spPr bwMode="auto">
            <a:xfrm>
              <a:off x="3644245" y="3309278"/>
              <a:ext cx="78487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5" name="TextBox 18"/>
            <p:cNvSpPr txBox="1">
              <a:spLocks noChangeArrowheads="1"/>
            </p:cNvSpPr>
            <p:nvPr/>
          </p:nvSpPr>
          <p:spPr bwMode="auto">
            <a:xfrm>
              <a:off x="4429124" y="3309466"/>
              <a:ext cx="77394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6" name="TextBox 19"/>
            <p:cNvSpPr txBox="1">
              <a:spLocks noChangeArrowheads="1"/>
            </p:cNvSpPr>
            <p:nvPr/>
          </p:nvSpPr>
          <p:spPr bwMode="auto">
            <a:xfrm>
              <a:off x="5227945" y="3309278"/>
              <a:ext cx="7375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458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7" name="TextBox 20"/>
            <p:cNvSpPr txBox="1">
              <a:spLocks noChangeArrowheads="1"/>
            </p:cNvSpPr>
            <p:nvPr/>
          </p:nvSpPr>
          <p:spPr bwMode="auto">
            <a:xfrm>
              <a:off x="6013575" y="3309874"/>
              <a:ext cx="761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8" name="TextBox 21"/>
            <p:cNvSpPr txBox="1">
              <a:spLocks noChangeArrowheads="1"/>
            </p:cNvSpPr>
            <p:nvPr/>
          </p:nvSpPr>
          <p:spPr bwMode="auto">
            <a:xfrm>
              <a:off x="6786578" y="3310250"/>
              <a:ext cx="7858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89" name="TextBox 22"/>
            <p:cNvSpPr txBox="1">
              <a:spLocks noChangeArrowheads="1"/>
            </p:cNvSpPr>
            <p:nvPr/>
          </p:nvSpPr>
          <p:spPr bwMode="auto">
            <a:xfrm>
              <a:off x="7585398" y="3309874"/>
              <a:ext cx="7971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457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4" name="组合 61"/>
          <p:cNvGrpSpPr>
            <a:grpSpLocks/>
          </p:cNvGrpSpPr>
          <p:nvPr/>
        </p:nvGrpSpPr>
        <p:grpSpPr bwMode="auto">
          <a:xfrm>
            <a:off x="904875" y="4214813"/>
            <a:ext cx="7415213" cy="1714500"/>
            <a:chOff x="904537" y="4214818"/>
            <a:chExt cx="7416000" cy="1714512"/>
          </a:xfrm>
        </p:grpSpPr>
        <p:grpSp>
          <p:nvGrpSpPr>
            <p:cNvPr id="5" name="组合 17"/>
            <p:cNvGrpSpPr>
              <a:grpSpLocks/>
            </p:cNvGrpSpPr>
            <p:nvPr/>
          </p:nvGrpSpPr>
          <p:grpSpPr bwMode="auto">
            <a:xfrm>
              <a:off x="904537" y="4214818"/>
              <a:ext cx="7416000" cy="1714512"/>
              <a:chOff x="904912" y="2714620"/>
              <a:chExt cx="7416000" cy="1714512"/>
            </a:xfrm>
          </p:grpSpPr>
          <p:cxnSp>
            <p:nvCxnSpPr>
              <p:cNvPr id="52" name="直接连接符 51"/>
              <p:cNvCxnSpPr/>
              <p:nvPr/>
            </p:nvCxnSpPr>
            <p:spPr>
              <a:xfrm>
                <a:off x="904912" y="2714620"/>
                <a:ext cx="7416000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904912" y="3284536"/>
                <a:ext cx="7416000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904912" y="4427544"/>
                <a:ext cx="7416000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5400000">
                <a:off x="1867917" y="3571082"/>
                <a:ext cx="1692287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400000">
                <a:off x="2726845" y="3571082"/>
                <a:ext cx="1692287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400000">
                <a:off x="3584186" y="3571082"/>
                <a:ext cx="1692287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5400000">
                <a:off x="4370083" y="3571082"/>
                <a:ext cx="1692287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5400000">
                <a:off x="5154391" y="3571082"/>
                <a:ext cx="1692287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5400000">
                <a:off x="5940286" y="3571082"/>
                <a:ext cx="1692287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5400000">
                <a:off x="6726183" y="3571082"/>
                <a:ext cx="1692287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854" name="TextBox 35"/>
            <p:cNvSpPr txBox="1">
              <a:spLocks noChangeArrowheads="1"/>
            </p:cNvSpPr>
            <p:nvPr/>
          </p:nvSpPr>
          <p:spPr bwMode="auto">
            <a:xfrm>
              <a:off x="1285477" y="4274569"/>
              <a:ext cx="121444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袋 号</a:t>
              </a:r>
            </a:p>
          </p:txBody>
        </p:sp>
        <p:sp>
          <p:nvSpPr>
            <p:cNvPr id="35855" name="TextBox 36"/>
            <p:cNvSpPr txBox="1">
              <a:spLocks noChangeArrowheads="1"/>
            </p:cNvSpPr>
            <p:nvPr/>
          </p:nvSpPr>
          <p:spPr bwMode="auto">
            <a:xfrm>
              <a:off x="964288" y="4953168"/>
              <a:ext cx="1917326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与标准质量相比（克）</a:t>
              </a:r>
            </a:p>
          </p:txBody>
        </p:sp>
        <p:sp>
          <p:nvSpPr>
            <p:cNvPr id="35856" name="TextBox 37"/>
            <p:cNvSpPr txBox="1">
              <a:spLocks noChangeArrowheads="1"/>
            </p:cNvSpPr>
            <p:nvPr/>
          </p:nvSpPr>
          <p:spPr bwMode="auto">
            <a:xfrm>
              <a:off x="2951737" y="4226881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57" name="TextBox 38"/>
            <p:cNvSpPr txBox="1">
              <a:spLocks noChangeArrowheads="1"/>
            </p:cNvSpPr>
            <p:nvPr/>
          </p:nvSpPr>
          <p:spPr bwMode="auto">
            <a:xfrm>
              <a:off x="3797682" y="4226693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58" name="TextBox 39"/>
            <p:cNvSpPr txBox="1">
              <a:spLocks noChangeArrowheads="1"/>
            </p:cNvSpPr>
            <p:nvPr/>
          </p:nvSpPr>
          <p:spPr bwMode="auto">
            <a:xfrm>
              <a:off x="4630436" y="4226881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59" name="TextBox 40"/>
            <p:cNvSpPr txBox="1">
              <a:spLocks noChangeArrowheads="1"/>
            </p:cNvSpPr>
            <p:nvPr/>
          </p:nvSpPr>
          <p:spPr bwMode="auto">
            <a:xfrm>
              <a:off x="5428881" y="4226693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60" name="TextBox 41"/>
            <p:cNvSpPr txBox="1">
              <a:spLocks noChangeArrowheads="1"/>
            </p:cNvSpPr>
            <p:nvPr/>
          </p:nvSpPr>
          <p:spPr bwMode="auto">
            <a:xfrm>
              <a:off x="6190761" y="4215414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61" name="TextBox 42"/>
            <p:cNvSpPr txBox="1">
              <a:spLocks noChangeArrowheads="1"/>
            </p:cNvSpPr>
            <p:nvPr/>
          </p:nvSpPr>
          <p:spPr bwMode="auto">
            <a:xfrm>
              <a:off x="6976015" y="4215602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62" name="TextBox 43"/>
            <p:cNvSpPr txBox="1">
              <a:spLocks noChangeArrowheads="1"/>
            </p:cNvSpPr>
            <p:nvPr/>
          </p:nvSpPr>
          <p:spPr bwMode="auto">
            <a:xfrm>
              <a:off x="7798210" y="4215414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868613" y="5072063"/>
            <a:ext cx="584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+1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679825" y="5072063"/>
            <a:ext cx="641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-2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4654550" y="5072063"/>
            <a:ext cx="501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0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5334000" y="5072063"/>
            <a:ext cx="73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+3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6215063" y="5072063"/>
            <a:ext cx="415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0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6905625" y="5073650"/>
            <a:ext cx="571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-1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7643813" y="5072063"/>
            <a:ext cx="55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+2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96453" y="886991"/>
            <a:ext cx="2071702" cy="661806"/>
            <a:chOff x="571127" y="1769573"/>
            <a:chExt cx="2071702" cy="661806"/>
          </a:xfrm>
        </p:grpSpPr>
        <p:cxnSp>
          <p:nvCxnSpPr>
            <p:cNvPr id="63" name="直线连接符 21"/>
            <p:cNvCxnSpPr/>
            <p:nvPr/>
          </p:nvCxnSpPr>
          <p:spPr>
            <a:xfrm flipV="1">
              <a:off x="571127" y="2425625"/>
              <a:ext cx="2071702" cy="5754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同侧圆角矩形 63"/>
            <p:cNvSpPr/>
            <p:nvPr/>
          </p:nvSpPr>
          <p:spPr>
            <a:xfrm>
              <a:off x="571127" y="1769573"/>
              <a:ext cx="2000609" cy="51641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endParaRPr>
            </a:p>
          </p:txBody>
        </p:sp>
      </p:grpSp>
      <p:sp>
        <p:nvSpPr>
          <p:cNvPr id="65" name="同侧圆角矩形 64"/>
          <p:cNvSpPr/>
          <p:nvPr/>
        </p:nvSpPr>
        <p:spPr>
          <a:xfrm>
            <a:off x="373759" y="87446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标题 2"/>
          <p:cNvSpPr>
            <a:spLocks noGrp="1"/>
          </p:cNvSpPr>
          <p:nvPr>
            <p:ph type="title"/>
          </p:nvPr>
        </p:nvSpPr>
        <p:spPr>
          <a:xfrm>
            <a:off x="1000125" y="2571750"/>
            <a:ext cx="7215188" cy="1143000"/>
          </a:xfrm>
        </p:spPr>
        <p:txBody>
          <a:bodyPr/>
          <a:lstStyle/>
          <a:p>
            <a:pPr eaLnBrk="1" hangingPunct="1"/>
            <a:r>
              <a:rPr lang="zh-CN" altLang="en-US" sz="3200" smtClean="0"/>
              <a:t>包装袋上“</a:t>
            </a:r>
            <a:r>
              <a:rPr lang="en-US" altLang="zh-CN" sz="3200" smtClean="0"/>
              <a:t>±5g</a:t>
            </a:r>
            <a:r>
              <a:rPr lang="zh-CN" altLang="en-US" sz="3200" smtClean="0"/>
              <a:t>”表示什么意思。</a:t>
            </a:r>
          </a:p>
        </p:txBody>
      </p:sp>
      <p:pic>
        <p:nvPicPr>
          <p:cNvPr id="3686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>
          <a:xfrm>
            <a:off x="6858000" y="3571875"/>
            <a:ext cx="1609725" cy="1809750"/>
          </a:xfrm>
          <a:noFill/>
        </p:spPr>
      </p:pic>
      <p:pic>
        <p:nvPicPr>
          <p:cNvPr id="36869" name="图片 5" descr="6议一议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1068388"/>
            <a:ext cx="2519362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4375" y="3565525"/>
            <a:ext cx="62865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净重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500g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是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指这袋盐去掉包装袋，盐的质量是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500g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4375" y="4565650"/>
            <a:ext cx="6357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±5g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是表示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指这袋盐中盐的质量最多是（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500+5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g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，即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505g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；盐的质量最少是（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500-5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g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，即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495g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。在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495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～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505g</a:t>
            </a:r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的范围内，这种袋装盐都是合格的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内容占位符 5"/>
          <p:cNvSpPr>
            <a:spLocks noGrp="1"/>
          </p:cNvSpPr>
          <p:nvPr>
            <p:ph idx="1"/>
          </p:nvPr>
        </p:nvSpPr>
        <p:spPr>
          <a:xfrm>
            <a:off x="857250" y="2000250"/>
            <a:ext cx="7500938" cy="7143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zh-CN" smtClean="0"/>
              <a:t>1. </a:t>
            </a:r>
            <a:r>
              <a:rPr lang="zh-CN" altLang="en-US" smtClean="0"/>
              <a:t>六（</a:t>
            </a:r>
            <a:r>
              <a:rPr lang="en-US" altLang="zh-CN" smtClean="0"/>
              <a:t>1</a:t>
            </a:r>
            <a:r>
              <a:rPr lang="zh-CN" altLang="en-US" smtClean="0"/>
              <a:t>）班第一组</a:t>
            </a:r>
            <a:r>
              <a:rPr lang="en-US" altLang="zh-CN" smtClean="0"/>
              <a:t>6</a:t>
            </a:r>
            <a:r>
              <a:rPr lang="zh-CN" altLang="en-US" smtClean="0"/>
              <a:t>名同学的体重如下：</a:t>
            </a:r>
          </a:p>
        </p:txBody>
      </p:sp>
      <p:pic>
        <p:nvPicPr>
          <p:cNvPr id="37892" name="图片 4" descr="QQ截图20150205112044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835025" y="2771775"/>
            <a:ext cx="74517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000125" y="4071938"/>
            <a:ext cx="7215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）这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6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名同学的平均体重是多少千克？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00125" y="4905375"/>
            <a:ext cx="7215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42+36+37+40+38+35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÷6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38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（千克）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00125" y="5691188"/>
            <a:ext cx="7215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黑体" pitchFamily="2" charset="-122"/>
                <a:ea typeface="黑体" pitchFamily="2" charset="-122"/>
              </a:rPr>
              <a:t>答：这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6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名同学的平均体重是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38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千克。</a:t>
            </a:r>
          </a:p>
        </p:txBody>
      </p:sp>
      <p:sp>
        <p:nvSpPr>
          <p:cNvPr id="9" name="同侧圆角矩形 8"/>
          <p:cNvSpPr/>
          <p:nvPr/>
        </p:nvSpPr>
        <p:spPr>
          <a:xfrm>
            <a:off x="539552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539550" y="148478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内容占位符 5"/>
          <p:cNvSpPr>
            <a:spLocks noGrp="1"/>
          </p:cNvSpPr>
          <p:nvPr>
            <p:ph idx="1"/>
          </p:nvPr>
        </p:nvSpPr>
        <p:spPr>
          <a:xfrm>
            <a:off x="857250" y="2000250"/>
            <a:ext cx="7500938" cy="7143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zh-CN" smtClean="0"/>
              <a:t>1. </a:t>
            </a:r>
            <a:r>
              <a:rPr lang="zh-CN" altLang="en-US" smtClean="0"/>
              <a:t>六（</a:t>
            </a:r>
            <a:r>
              <a:rPr lang="en-US" altLang="zh-CN" smtClean="0"/>
              <a:t>1</a:t>
            </a:r>
            <a:r>
              <a:rPr lang="zh-CN" altLang="en-US" smtClean="0"/>
              <a:t>）班第一组</a:t>
            </a:r>
            <a:r>
              <a:rPr lang="en-US" altLang="zh-CN" smtClean="0"/>
              <a:t>6</a:t>
            </a:r>
            <a:r>
              <a:rPr lang="zh-CN" altLang="en-US" smtClean="0"/>
              <a:t>名同学的体重如下：</a:t>
            </a:r>
          </a:p>
        </p:txBody>
      </p:sp>
      <p:pic>
        <p:nvPicPr>
          <p:cNvPr id="38916" name="图片 4" descr="QQ截图20150205112044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835025" y="2714625"/>
            <a:ext cx="74517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Box 5"/>
          <p:cNvSpPr txBox="1">
            <a:spLocks noChangeArrowheads="1"/>
          </p:cNvSpPr>
          <p:nvPr/>
        </p:nvSpPr>
        <p:spPr bwMode="auto">
          <a:xfrm>
            <a:off x="1000125" y="4000500"/>
            <a:ext cx="72151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）用正、负数或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表示出每个人的体重与平均体重相比的结果。</a:t>
            </a:r>
          </a:p>
        </p:txBody>
      </p:sp>
      <p:pic>
        <p:nvPicPr>
          <p:cNvPr id="38918" name="图片 8" descr="QQ截图20150205112054.jpg"/>
          <p:cNvPicPr>
            <a:picLocks noChangeAspect="1"/>
          </p:cNvPicPr>
          <p:nvPr/>
        </p:nvPicPr>
        <p:blipFill>
          <a:blip r:embed="rId4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928688" y="4869160"/>
            <a:ext cx="73437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643188" y="5517232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+4</a:t>
            </a:r>
            <a:endParaRPr lang="zh-CN" altLang="en-US" sz="280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71875" y="5517232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黑体" pitchFamily="2" charset="-122"/>
                <a:ea typeface="黑体" pitchFamily="2" charset="-122"/>
              </a:rPr>
              <a:t>-2</a:t>
            </a:r>
            <a:endParaRPr lang="zh-CN" altLang="en-US" sz="28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511675" y="5517232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黑体" pitchFamily="2" charset="-122"/>
                <a:ea typeface="黑体" pitchFamily="2" charset="-122"/>
              </a:rPr>
              <a:t>-1</a:t>
            </a:r>
            <a:endParaRPr lang="zh-CN" altLang="en-US" sz="28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500688" y="5517232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+2</a:t>
            </a:r>
            <a:endParaRPr lang="zh-CN" altLang="en-US" sz="280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548438" y="5517232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0</a:t>
            </a:r>
            <a:endParaRPr lang="zh-CN" altLang="en-US" sz="2800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429500" y="5517232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黑体" pitchFamily="2" charset="-122"/>
                <a:ea typeface="黑体" pitchFamily="2" charset="-122"/>
              </a:rPr>
              <a:t>-3</a:t>
            </a:r>
            <a:endParaRPr lang="zh-CN" altLang="en-US" sz="28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内容占位符 5"/>
          <p:cNvSpPr>
            <a:spLocks noGrp="1"/>
          </p:cNvSpPr>
          <p:nvPr>
            <p:ph idx="1"/>
          </p:nvPr>
        </p:nvSpPr>
        <p:spPr>
          <a:xfrm>
            <a:off x="1000125" y="3071813"/>
            <a:ext cx="7143750" cy="7143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zh-CN" altLang="en-US" sz="3600" dirty="0" smtClean="0"/>
              <a:t>通过这节课说一说你收获了什么？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六年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1	</a:t>
            </a:r>
            <a:r>
              <a:rPr kumimoji="1" lang="zh-CN" altLang="en-US" sz="44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生活中的负数</a:t>
            </a:r>
            <a:endParaRPr lang="zh-CN" altLang="en-US" sz="4400" b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700338" y="1989138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320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1.4  </a:t>
            </a:r>
            <a:r>
              <a:rPr lang="zh-CN" altLang="zh-CN" sz="2800" dirty="0" smtClean="0"/>
              <a:t>用正、负数表示变化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68288" y="836713"/>
            <a:ext cx="2255837" cy="647601"/>
            <a:chOff x="386506" y="1714339"/>
            <a:chExt cx="2256668" cy="648845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386506" y="2356822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14339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43448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3568" y="2442592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4" name="Rectangle 10"/>
          <p:cNvSpPr>
            <a:spLocks noChangeArrowheads="1"/>
          </p:cNvSpPr>
          <p:nvPr/>
        </p:nvSpPr>
        <p:spPr bwMode="auto">
          <a:xfrm>
            <a:off x="1619250" y="1629375"/>
            <a:ext cx="705720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1</a:t>
            </a:r>
            <a:r>
              <a:rPr lang="zh-CN" altLang="zh-CN" sz="3200" dirty="0" smtClean="0"/>
              <a:t>、结合熟悉的事例，经历用正、负数表示生活中简单事物的过程。</a:t>
            </a:r>
          </a:p>
          <a:p>
            <a:r>
              <a:rPr lang="en-US" altLang="zh-CN" sz="3200" dirty="0" smtClean="0"/>
              <a:t>2</a:t>
            </a:r>
            <a:r>
              <a:rPr lang="zh-CN" altLang="zh-CN" sz="3200" dirty="0" smtClean="0"/>
              <a:t>、进一步认识负数，初步体会用正、负数可以表示具有相反意义的量并会运用 。</a:t>
            </a:r>
          </a:p>
          <a:p>
            <a:r>
              <a:rPr lang="en-US" altLang="zh-CN" sz="3200" dirty="0" smtClean="0"/>
              <a:t>3</a:t>
            </a:r>
            <a:r>
              <a:rPr lang="zh-CN" altLang="zh-CN" sz="3200" dirty="0" smtClean="0"/>
              <a:t>、感受数学与生活的密切联系，体会用正、负数表示事物在实际生活中的意义。</a:t>
            </a:r>
            <a:endParaRPr lang="zh-CN" altLang="zh-CN" sz="3200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3568" y="386104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标题 2"/>
          <p:cNvSpPr>
            <a:spLocks noGrp="1"/>
          </p:cNvSpPr>
          <p:nvPr>
            <p:ph type="title"/>
          </p:nvPr>
        </p:nvSpPr>
        <p:spPr>
          <a:xfrm>
            <a:off x="2476572" y="927018"/>
            <a:ext cx="6552728" cy="1143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将正确答案的序号填在括号里。</a:t>
            </a:r>
          </a:p>
        </p:txBody>
      </p:sp>
      <p:sp>
        <p:nvSpPr>
          <p:cNvPr id="30724" name="内容占位符 3"/>
          <p:cNvSpPr>
            <a:spLocks noGrp="1"/>
          </p:cNvSpPr>
          <p:nvPr>
            <p:ph idx="1"/>
          </p:nvPr>
        </p:nvSpPr>
        <p:spPr>
          <a:xfrm>
            <a:off x="1000125" y="2000250"/>
            <a:ext cx="7143750" cy="42862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zh-CN" altLang="en-US" dirty="0" smtClean="0"/>
              <a:t>如果规定前进、收入、赢利为正，那么下列叙述错误的是（   ）。</a:t>
            </a:r>
            <a:endParaRPr lang="en-US" altLang="zh-CN" dirty="0" smtClean="0"/>
          </a:p>
          <a:p>
            <a:pPr marL="514350" indent="-514350" eaLnBrk="1" hangingPunct="1">
              <a:buFont typeface="Arial" charset="0"/>
              <a:buNone/>
              <a:defRPr/>
            </a:pPr>
            <a:endParaRPr lang="en-US" altLang="zh-CN" dirty="0" smtClean="0"/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altLang="zh-CN" dirty="0" smtClean="0"/>
              <a:t>A. -18</a:t>
            </a:r>
            <a:r>
              <a:rPr lang="zh-CN" altLang="en-US" dirty="0" smtClean="0"/>
              <a:t>米表示后退</a:t>
            </a:r>
            <a:r>
              <a:rPr lang="en-US" altLang="zh-CN" dirty="0" smtClean="0"/>
              <a:t>18</a:t>
            </a:r>
            <a:r>
              <a:rPr lang="zh-CN" altLang="en-US" dirty="0" smtClean="0"/>
              <a:t>米</a:t>
            </a:r>
            <a:endParaRPr lang="en-US" altLang="zh-CN" dirty="0" smtClean="0"/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altLang="zh-CN" dirty="0" smtClean="0"/>
              <a:t>B. -80</a:t>
            </a:r>
            <a:r>
              <a:rPr lang="zh-CN" altLang="en-US" dirty="0" smtClean="0"/>
              <a:t>元表示赢利</a:t>
            </a:r>
            <a:r>
              <a:rPr lang="en-US" altLang="zh-CN" dirty="0" smtClean="0"/>
              <a:t>80</a:t>
            </a:r>
            <a:r>
              <a:rPr lang="zh-CN" altLang="en-US" dirty="0" smtClean="0"/>
              <a:t>元</a:t>
            </a:r>
            <a:endParaRPr lang="en-US" altLang="zh-CN" dirty="0" smtClean="0"/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altLang="zh-CN" dirty="0" smtClean="0"/>
              <a:t>C. -40000</a:t>
            </a:r>
            <a:r>
              <a:rPr lang="zh-CN" altLang="en-US" dirty="0" smtClean="0"/>
              <a:t>元表示支出</a:t>
            </a:r>
            <a:r>
              <a:rPr lang="en-US" altLang="zh-CN" dirty="0" smtClean="0"/>
              <a:t>40000</a:t>
            </a:r>
            <a:r>
              <a:rPr lang="zh-CN" altLang="en-US" dirty="0" smtClean="0"/>
              <a:t>元</a:t>
            </a:r>
            <a:endParaRPr lang="en-US" altLang="zh-CN" dirty="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16016" y="2420888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B</a:t>
            </a:r>
            <a:endParaRPr lang="zh-CN" altLang="en-US" sz="320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同侧圆角矩形 5"/>
          <p:cNvSpPr/>
          <p:nvPr/>
        </p:nvSpPr>
        <p:spPr>
          <a:xfrm>
            <a:off x="408360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08358" y="149276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4"/>
          <p:cNvSpPr>
            <a:spLocks noGrp="1"/>
          </p:cNvSpPr>
          <p:nvPr>
            <p:ph type="title"/>
          </p:nvPr>
        </p:nvSpPr>
        <p:spPr>
          <a:xfrm>
            <a:off x="2524644" y="888614"/>
            <a:ext cx="5431732" cy="1143000"/>
          </a:xfrm>
        </p:spPr>
        <p:txBody>
          <a:bodyPr/>
          <a:lstStyle/>
          <a:p>
            <a:r>
              <a:rPr lang="zh-CN" altLang="en-US" sz="3200" dirty="0" smtClean="0"/>
              <a:t>某班利用课外活动时间举办“兔博士”数学竞赛。</a:t>
            </a:r>
          </a:p>
        </p:txBody>
      </p:sp>
      <p:pic>
        <p:nvPicPr>
          <p:cNvPr id="3072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14563" y="2117725"/>
            <a:ext cx="4781550" cy="3240088"/>
          </a:xfr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5280025"/>
            <a:ext cx="71437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答对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题得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分，答错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题扣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分，不回答得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分。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20758" y="88861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20756" y="154466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标题 2"/>
          <p:cNvSpPr>
            <a:spLocks noGrp="1"/>
          </p:cNvSpPr>
          <p:nvPr>
            <p:ph type="title"/>
          </p:nvPr>
        </p:nvSpPr>
        <p:spPr>
          <a:xfrm>
            <a:off x="2468155" y="928688"/>
            <a:ext cx="5675719" cy="1143000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下面是聪聪记录的三个队前</a:t>
            </a:r>
            <a:r>
              <a:rPr lang="en-US" altLang="zh-CN" sz="3200" dirty="0" smtClean="0"/>
              <a:t>5</a:t>
            </a:r>
            <a:r>
              <a:rPr lang="zh-CN" altLang="en-US" sz="3200" dirty="0" smtClean="0"/>
              <a:t>道题的答题结果。</a:t>
            </a:r>
          </a:p>
        </p:txBody>
      </p:sp>
      <p:pic>
        <p:nvPicPr>
          <p:cNvPr id="3174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>
          <a:xfrm>
            <a:off x="1000125" y="2428875"/>
            <a:ext cx="7143750" cy="2238375"/>
          </a:xfrm>
          <a:noFill/>
        </p:spPr>
      </p:pic>
      <p:sp>
        <p:nvSpPr>
          <p:cNvPr id="6" name="标题 2"/>
          <p:cNvSpPr txBox="1">
            <a:spLocks/>
          </p:cNvSpPr>
          <p:nvPr/>
        </p:nvSpPr>
        <p:spPr bwMode="auto">
          <a:xfrm>
            <a:off x="1000125" y="5286375"/>
            <a:ext cx="7143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用正数和负数表示每个队的答题结果。</a:t>
            </a:r>
          </a:p>
        </p:txBody>
      </p:sp>
      <p:grpSp>
        <p:nvGrpSpPr>
          <p:cNvPr id="2" name="组合 43"/>
          <p:cNvGrpSpPr>
            <a:grpSpLocks/>
          </p:cNvGrpSpPr>
          <p:nvPr/>
        </p:nvGrpSpPr>
        <p:grpSpPr bwMode="auto">
          <a:xfrm>
            <a:off x="1143000" y="4429125"/>
            <a:ext cx="7429500" cy="1143000"/>
            <a:chOff x="928662" y="4429140"/>
            <a:chExt cx="7429552" cy="1143000"/>
          </a:xfrm>
        </p:grpSpPr>
        <p:sp>
          <p:nvSpPr>
            <p:cNvPr id="7" name="标题 2"/>
            <p:cNvSpPr txBox="1">
              <a:spLocks/>
            </p:cNvSpPr>
            <p:nvPr/>
          </p:nvSpPr>
          <p:spPr bwMode="auto">
            <a:xfrm>
              <a:off x="928662" y="4429140"/>
              <a:ext cx="7429552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zh-CN" altLang="en-US" sz="2400" dirty="0">
                  <a:latin typeface="黑体" pitchFamily="2" charset="-122"/>
                  <a:ea typeface="黑体" pitchFamily="2" charset="-122"/>
                  <a:cs typeface="+mj-cs"/>
                </a:rPr>
                <a:t>   表示答对了，  表示答错了，  表示不回答。</a:t>
              </a:r>
            </a:p>
          </p:txBody>
        </p:sp>
        <p:grpSp>
          <p:nvGrpSpPr>
            <p:cNvPr id="3" name="组合 12"/>
            <p:cNvGrpSpPr>
              <a:grpSpLocks/>
            </p:cNvGrpSpPr>
            <p:nvPr/>
          </p:nvGrpSpPr>
          <p:grpSpPr bwMode="auto">
            <a:xfrm>
              <a:off x="1071538" y="4857760"/>
              <a:ext cx="357190" cy="357190"/>
              <a:chOff x="8215338" y="1571612"/>
              <a:chExt cx="357190" cy="35719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8215338" y="1571617"/>
                <a:ext cx="357190" cy="357188"/>
              </a:xfrm>
              <a:prstGeom prst="ellipse">
                <a:avLst/>
              </a:pr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8286776" y="1677980"/>
                <a:ext cx="71437" cy="714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8439177" y="1677980"/>
                <a:ext cx="71437" cy="714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8310589" y="1785930"/>
                <a:ext cx="179389" cy="61912"/>
              </a:xfrm>
              <a:custGeom>
                <a:avLst/>
                <a:gdLst>
                  <a:gd name="connsiteX0" fmla="*/ 0 w 344384"/>
                  <a:gd name="connsiteY0" fmla="*/ 0 h 61355"/>
                  <a:gd name="connsiteX1" fmla="*/ 71251 w 344384"/>
                  <a:gd name="connsiteY1" fmla="*/ 47501 h 61355"/>
                  <a:gd name="connsiteX2" fmla="*/ 118753 w 344384"/>
                  <a:gd name="connsiteY2" fmla="*/ 59376 h 61355"/>
                  <a:gd name="connsiteX3" fmla="*/ 190005 w 344384"/>
                  <a:gd name="connsiteY3" fmla="*/ 59376 h 61355"/>
                  <a:gd name="connsiteX4" fmla="*/ 285007 w 344384"/>
                  <a:gd name="connsiteY4" fmla="*/ 47501 h 61355"/>
                  <a:gd name="connsiteX5" fmla="*/ 344384 w 344384"/>
                  <a:gd name="connsiteY5" fmla="*/ 0 h 61355"/>
                  <a:gd name="connsiteX6" fmla="*/ 344384 w 344384"/>
                  <a:gd name="connsiteY6" fmla="*/ 0 h 6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4384" h="61355">
                    <a:moveTo>
                      <a:pt x="0" y="0"/>
                    </a:moveTo>
                    <a:cubicBezTo>
                      <a:pt x="25729" y="18802"/>
                      <a:pt x="51459" y="37605"/>
                      <a:pt x="71251" y="47501"/>
                    </a:cubicBezTo>
                    <a:cubicBezTo>
                      <a:pt x="91043" y="57397"/>
                      <a:pt x="98961" y="57397"/>
                      <a:pt x="118753" y="59376"/>
                    </a:cubicBezTo>
                    <a:cubicBezTo>
                      <a:pt x="138545" y="61355"/>
                      <a:pt x="162296" y="61355"/>
                      <a:pt x="190005" y="59376"/>
                    </a:cubicBezTo>
                    <a:cubicBezTo>
                      <a:pt x="217714" y="57397"/>
                      <a:pt x="259277" y="57397"/>
                      <a:pt x="285007" y="47501"/>
                    </a:cubicBezTo>
                    <a:cubicBezTo>
                      <a:pt x="310737" y="37605"/>
                      <a:pt x="344384" y="0"/>
                      <a:pt x="344384" y="0"/>
                    </a:cubicBezTo>
                    <a:lnTo>
                      <a:pt x="344384" y="0"/>
                    </a:lnTo>
                  </a:path>
                </a:pathLst>
              </a:cu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</p:grpSp>
        <p:grpSp>
          <p:nvGrpSpPr>
            <p:cNvPr id="4" name="组合 18"/>
            <p:cNvGrpSpPr>
              <a:grpSpLocks/>
            </p:cNvGrpSpPr>
            <p:nvPr/>
          </p:nvGrpSpPr>
          <p:grpSpPr bwMode="auto">
            <a:xfrm>
              <a:off x="3214678" y="4857760"/>
              <a:ext cx="357190" cy="357190"/>
              <a:chOff x="8132025" y="1500174"/>
              <a:chExt cx="357190" cy="35719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8132025" y="1500179"/>
                <a:ext cx="357190" cy="357188"/>
              </a:xfrm>
              <a:prstGeom prst="ellipse">
                <a:avLst/>
              </a:prstGeom>
              <a:solidFill>
                <a:srgbClr val="66FF6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8203463" y="1606542"/>
                <a:ext cx="71437" cy="714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8355864" y="1606542"/>
                <a:ext cx="71437" cy="714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 flipV="1">
                <a:off x="8212988" y="1749417"/>
                <a:ext cx="180976" cy="36512"/>
              </a:xfrm>
              <a:custGeom>
                <a:avLst/>
                <a:gdLst>
                  <a:gd name="connsiteX0" fmla="*/ 0 w 344384"/>
                  <a:gd name="connsiteY0" fmla="*/ 0 h 61355"/>
                  <a:gd name="connsiteX1" fmla="*/ 71251 w 344384"/>
                  <a:gd name="connsiteY1" fmla="*/ 47501 h 61355"/>
                  <a:gd name="connsiteX2" fmla="*/ 118753 w 344384"/>
                  <a:gd name="connsiteY2" fmla="*/ 59376 h 61355"/>
                  <a:gd name="connsiteX3" fmla="*/ 190005 w 344384"/>
                  <a:gd name="connsiteY3" fmla="*/ 59376 h 61355"/>
                  <a:gd name="connsiteX4" fmla="*/ 285007 w 344384"/>
                  <a:gd name="connsiteY4" fmla="*/ 47501 h 61355"/>
                  <a:gd name="connsiteX5" fmla="*/ 344384 w 344384"/>
                  <a:gd name="connsiteY5" fmla="*/ 0 h 61355"/>
                  <a:gd name="connsiteX6" fmla="*/ 344384 w 344384"/>
                  <a:gd name="connsiteY6" fmla="*/ 0 h 6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4384" h="61355">
                    <a:moveTo>
                      <a:pt x="0" y="0"/>
                    </a:moveTo>
                    <a:cubicBezTo>
                      <a:pt x="25729" y="18802"/>
                      <a:pt x="51459" y="37605"/>
                      <a:pt x="71251" y="47501"/>
                    </a:cubicBezTo>
                    <a:cubicBezTo>
                      <a:pt x="91043" y="57397"/>
                      <a:pt x="98961" y="57397"/>
                      <a:pt x="118753" y="59376"/>
                    </a:cubicBezTo>
                    <a:cubicBezTo>
                      <a:pt x="138545" y="61355"/>
                      <a:pt x="162296" y="61355"/>
                      <a:pt x="190005" y="59376"/>
                    </a:cubicBezTo>
                    <a:cubicBezTo>
                      <a:pt x="217714" y="57397"/>
                      <a:pt x="259277" y="57397"/>
                      <a:pt x="285007" y="47501"/>
                    </a:cubicBezTo>
                    <a:cubicBezTo>
                      <a:pt x="310737" y="37605"/>
                      <a:pt x="344384" y="0"/>
                      <a:pt x="344384" y="0"/>
                    </a:cubicBezTo>
                    <a:lnTo>
                      <a:pt x="344384" y="0"/>
                    </a:lnTo>
                  </a:path>
                </a:pathLst>
              </a:cu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</p:grpSp>
        <p:grpSp>
          <p:nvGrpSpPr>
            <p:cNvPr id="5" name="组合 26"/>
            <p:cNvGrpSpPr>
              <a:grpSpLocks/>
            </p:cNvGrpSpPr>
            <p:nvPr/>
          </p:nvGrpSpPr>
          <p:grpSpPr bwMode="auto">
            <a:xfrm>
              <a:off x="5357818" y="4857760"/>
              <a:ext cx="357190" cy="357190"/>
              <a:chOff x="8286776" y="1571612"/>
              <a:chExt cx="357190" cy="35719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8286776" y="1571617"/>
                <a:ext cx="357190" cy="357188"/>
              </a:xfrm>
              <a:prstGeom prst="ellipse">
                <a:avLst/>
              </a:prstGeom>
              <a:solidFill>
                <a:srgbClr val="66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8358214" y="1677980"/>
                <a:ext cx="71437" cy="714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8510615" y="1677980"/>
                <a:ext cx="71437" cy="7143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cxnSp>
            <p:nvCxnSpPr>
              <p:cNvPr id="26" name="直接连接符 25"/>
              <p:cNvCxnSpPr/>
              <p:nvPr/>
            </p:nvCxnSpPr>
            <p:spPr>
              <a:xfrm>
                <a:off x="8382027" y="1833555"/>
                <a:ext cx="179389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组合 23"/>
          <p:cNvGrpSpPr/>
          <p:nvPr/>
        </p:nvGrpSpPr>
        <p:grpSpPr>
          <a:xfrm>
            <a:off x="396453" y="886991"/>
            <a:ext cx="2071702" cy="661806"/>
            <a:chOff x="571127" y="1769573"/>
            <a:chExt cx="2071702" cy="661806"/>
          </a:xfrm>
        </p:grpSpPr>
        <p:cxnSp>
          <p:nvCxnSpPr>
            <p:cNvPr id="25" name="直线连接符 21"/>
            <p:cNvCxnSpPr/>
            <p:nvPr/>
          </p:nvCxnSpPr>
          <p:spPr>
            <a:xfrm flipV="1">
              <a:off x="571127" y="2425625"/>
              <a:ext cx="2071702" cy="5754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同侧圆角矩形 26"/>
            <p:cNvSpPr/>
            <p:nvPr/>
          </p:nvSpPr>
          <p:spPr>
            <a:xfrm>
              <a:off x="571127" y="1769573"/>
              <a:ext cx="2000609" cy="51641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endParaRPr>
            </a:p>
          </p:txBody>
        </p:sp>
      </p:grpSp>
      <p:sp>
        <p:nvSpPr>
          <p:cNvPr id="28" name="同侧圆角矩形 27"/>
          <p:cNvSpPr/>
          <p:nvPr/>
        </p:nvSpPr>
        <p:spPr>
          <a:xfrm>
            <a:off x="373759" y="87446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标题 2"/>
          <p:cNvSpPr>
            <a:spLocks noGrp="1"/>
          </p:cNvSpPr>
          <p:nvPr>
            <p:ph type="title"/>
          </p:nvPr>
        </p:nvSpPr>
        <p:spPr>
          <a:xfrm>
            <a:off x="1000125" y="714375"/>
            <a:ext cx="7143750" cy="1143000"/>
          </a:xfrm>
        </p:spPr>
        <p:txBody>
          <a:bodyPr/>
          <a:lstStyle/>
          <a:p>
            <a:r>
              <a:rPr lang="zh-CN" altLang="en-US" sz="3200" smtClean="0"/>
              <a:t>用正数和负数表示每个队的答题结果。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524000" y="1797050"/>
            <a:ext cx="61198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1465263" y="4011613"/>
            <a:ext cx="6046787" cy="2205037"/>
            <a:chOff x="1464541" y="4012379"/>
            <a:chExt cx="6046876" cy="2204291"/>
          </a:xfrm>
        </p:grpSpPr>
        <p:grpSp>
          <p:nvGrpSpPr>
            <p:cNvPr id="3" name="组合 21"/>
            <p:cNvGrpSpPr>
              <a:grpSpLocks/>
            </p:cNvGrpSpPr>
            <p:nvPr/>
          </p:nvGrpSpPr>
          <p:grpSpPr bwMode="auto">
            <a:xfrm>
              <a:off x="1607417" y="4071942"/>
              <a:ext cx="5904000" cy="2144728"/>
              <a:chOff x="1714480" y="4143380"/>
              <a:chExt cx="5904000" cy="2144728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714481" y="4144122"/>
                <a:ext cx="5903999" cy="1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714481" y="4572602"/>
                <a:ext cx="5903999" cy="1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1714481" y="5142321"/>
                <a:ext cx="5903999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1714481" y="5713627"/>
                <a:ext cx="5903999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1714481" y="6286522"/>
                <a:ext cx="5903999" cy="1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rot="5400000">
                <a:off x="1606908" y="5215321"/>
                <a:ext cx="2140813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rot="5400000">
                <a:off x="2606254" y="5214528"/>
                <a:ext cx="2142400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rot="5400000">
                <a:off x="3606393" y="5214528"/>
                <a:ext cx="2142400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rot="5400000">
                <a:off x="4607327" y="5215321"/>
                <a:ext cx="2140813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5400000">
                <a:off x="5606673" y="5214528"/>
                <a:ext cx="2142400" cy="158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790" name="TextBox 22"/>
            <p:cNvSpPr txBox="1">
              <a:spLocks noChangeArrowheads="1"/>
            </p:cNvSpPr>
            <p:nvPr/>
          </p:nvSpPr>
          <p:spPr bwMode="auto">
            <a:xfrm>
              <a:off x="1547666" y="4048192"/>
              <a:ext cx="121444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题 号</a:t>
              </a:r>
            </a:p>
          </p:txBody>
        </p:sp>
        <p:sp>
          <p:nvSpPr>
            <p:cNvPr id="32791" name="TextBox 23"/>
            <p:cNvSpPr txBox="1">
              <a:spLocks noChangeArrowheads="1"/>
            </p:cNvSpPr>
            <p:nvPr/>
          </p:nvSpPr>
          <p:spPr bwMode="auto">
            <a:xfrm>
              <a:off x="1488479" y="4538971"/>
              <a:ext cx="121444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第一队</a:t>
              </a:r>
            </a:p>
          </p:txBody>
        </p:sp>
        <p:sp>
          <p:nvSpPr>
            <p:cNvPr id="32792" name="TextBox 24"/>
            <p:cNvSpPr txBox="1">
              <a:spLocks noChangeArrowheads="1"/>
            </p:cNvSpPr>
            <p:nvPr/>
          </p:nvSpPr>
          <p:spPr bwMode="auto">
            <a:xfrm>
              <a:off x="1464541" y="5110475"/>
              <a:ext cx="121444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第二队</a:t>
              </a:r>
            </a:p>
          </p:txBody>
        </p:sp>
        <p:sp>
          <p:nvSpPr>
            <p:cNvPr id="32793" name="TextBox 25"/>
            <p:cNvSpPr txBox="1">
              <a:spLocks noChangeArrowheads="1"/>
            </p:cNvSpPr>
            <p:nvPr/>
          </p:nvSpPr>
          <p:spPr bwMode="auto">
            <a:xfrm>
              <a:off x="1464541" y="5681979"/>
              <a:ext cx="121444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第三队</a:t>
              </a:r>
            </a:p>
          </p:txBody>
        </p:sp>
        <p:sp>
          <p:nvSpPr>
            <p:cNvPr id="32794" name="TextBox 26"/>
            <p:cNvSpPr txBox="1">
              <a:spLocks noChangeArrowheads="1"/>
            </p:cNvSpPr>
            <p:nvPr/>
          </p:nvSpPr>
          <p:spPr bwMode="auto">
            <a:xfrm>
              <a:off x="2857488" y="4012379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2795" name="TextBox 27"/>
            <p:cNvSpPr txBox="1">
              <a:spLocks noChangeArrowheads="1"/>
            </p:cNvSpPr>
            <p:nvPr/>
          </p:nvSpPr>
          <p:spPr bwMode="auto">
            <a:xfrm>
              <a:off x="3857620" y="4013163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2796" name="TextBox 28"/>
            <p:cNvSpPr txBox="1">
              <a:spLocks noChangeArrowheads="1"/>
            </p:cNvSpPr>
            <p:nvPr/>
          </p:nvSpPr>
          <p:spPr bwMode="auto">
            <a:xfrm>
              <a:off x="4857752" y="4012379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2797" name="TextBox 29"/>
            <p:cNvSpPr txBox="1">
              <a:spLocks noChangeArrowheads="1"/>
            </p:cNvSpPr>
            <p:nvPr/>
          </p:nvSpPr>
          <p:spPr bwMode="auto">
            <a:xfrm>
              <a:off x="5857884" y="4013163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2798" name="TextBox 30"/>
            <p:cNvSpPr txBox="1">
              <a:spLocks noChangeArrowheads="1"/>
            </p:cNvSpPr>
            <p:nvPr/>
          </p:nvSpPr>
          <p:spPr bwMode="auto">
            <a:xfrm>
              <a:off x="6858016" y="4025038"/>
              <a:ext cx="5000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786063" y="45005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703638" y="45005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-10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786063" y="50720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786063" y="56435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703638" y="50847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-10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3821113" y="56435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786313" y="45005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881563" y="50720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0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667250" y="56562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-10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786438" y="45005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786438" y="50720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691188" y="5654675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-10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6643688" y="45005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-10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6762750" y="50720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858000" y="56435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0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标题 2"/>
          <p:cNvSpPr>
            <a:spLocks noGrp="1"/>
          </p:cNvSpPr>
          <p:nvPr>
            <p:ph type="title"/>
          </p:nvPr>
        </p:nvSpPr>
        <p:spPr>
          <a:xfrm>
            <a:off x="1000125" y="714375"/>
            <a:ext cx="7143750" cy="1143000"/>
          </a:xfrm>
        </p:spPr>
        <p:txBody>
          <a:bodyPr/>
          <a:lstStyle/>
          <a:p>
            <a:r>
              <a:rPr lang="zh-CN" altLang="en-US" sz="3200" smtClean="0"/>
              <a:t>计算三个队先阶段的得分。</a:t>
            </a:r>
          </a:p>
        </p:txBody>
      </p:sp>
      <p:sp>
        <p:nvSpPr>
          <p:cNvPr id="33796" name="内容占位符 3"/>
          <p:cNvSpPr>
            <a:spLocks noGrp="1"/>
          </p:cNvSpPr>
          <p:nvPr>
            <p:ph idx="1"/>
          </p:nvPr>
        </p:nvSpPr>
        <p:spPr>
          <a:xfrm>
            <a:off x="1000125" y="4643438"/>
            <a:ext cx="7143750" cy="121443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zh-CN" altLang="en-US" dirty="0" smtClean="0"/>
              <a:t>第一队得</a:t>
            </a:r>
            <a:r>
              <a:rPr lang="en-US" altLang="zh-CN" dirty="0" smtClean="0"/>
              <a:t>_____</a:t>
            </a:r>
            <a:r>
              <a:rPr lang="zh-CN" altLang="en-US" dirty="0" smtClean="0"/>
              <a:t>分，第二队得</a:t>
            </a:r>
            <a:r>
              <a:rPr lang="en-US" altLang="zh-CN" dirty="0" smtClean="0"/>
              <a:t>_____</a:t>
            </a:r>
            <a:r>
              <a:rPr lang="zh-CN" altLang="en-US" dirty="0" smtClean="0"/>
              <a:t>分，第三队得</a:t>
            </a:r>
            <a:r>
              <a:rPr lang="en-US" altLang="zh-CN" dirty="0" smtClean="0"/>
              <a:t>______</a:t>
            </a:r>
            <a:r>
              <a:rPr lang="zh-CN" altLang="en-US" dirty="0" smtClean="0"/>
              <a:t>分。</a:t>
            </a:r>
          </a:p>
        </p:txBody>
      </p:sp>
      <p:grpSp>
        <p:nvGrpSpPr>
          <p:cNvPr id="2" name="组合 40"/>
          <p:cNvGrpSpPr>
            <a:grpSpLocks/>
          </p:cNvGrpSpPr>
          <p:nvPr/>
        </p:nvGrpSpPr>
        <p:grpSpPr bwMode="auto">
          <a:xfrm>
            <a:off x="1465263" y="2081213"/>
            <a:ext cx="6178550" cy="2205037"/>
            <a:chOff x="1464541" y="1796213"/>
            <a:chExt cx="6179293" cy="2204291"/>
          </a:xfrm>
        </p:grpSpPr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1464541" y="1796213"/>
              <a:ext cx="6046876" cy="2204291"/>
              <a:chOff x="1464541" y="4012379"/>
              <a:chExt cx="6046876" cy="2204291"/>
            </a:xfrm>
          </p:grpSpPr>
          <p:grpSp>
            <p:nvGrpSpPr>
              <p:cNvPr id="4" name="组合 21"/>
              <p:cNvGrpSpPr>
                <a:grpSpLocks/>
              </p:cNvGrpSpPr>
              <p:nvPr/>
            </p:nvGrpSpPr>
            <p:grpSpPr bwMode="auto">
              <a:xfrm>
                <a:off x="1607417" y="4071942"/>
                <a:ext cx="5904000" cy="2144728"/>
                <a:chOff x="1714480" y="4143380"/>
                <a:chExt cx="5904000" cy="2144728"/>
              </a:xfrm>
            </p:grpSpPr>
            <p:cxnSp>
              <p:nvCxnSpPr>
                <p:cNvPr id="16" name="直接连接符 15"/>
                <p:cNvCxnSpPr/>
                <p:nvPr/>
              </p:nvCxnSpPr>
              <p:spPr>
                <a:xfrm>
                  <a:off x="1714496" y="4144122"/>
                  <a:ext cx="5904622" cy="158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>
                  <a:off x="1714496" y="4572602"/>
                  <a:ext cx="5904622" cy="158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/>
                <p:cNvCxnSpPr/>
                <p:nvPr/>
              </p:nvCxnSpPr>
              <p:spPr>
                <a:xfrm>
                  <a:off x="1714496" y="5142321"/>
                  <a:ext cx="5904622" cy="158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接连接符 18"/>
                <p:cNvCxnSpPr/>
                <p:nvPr/>
              </p:nvCxnSpPr>
              <p:spPr>
                <a:xfrm>
                  <a:off x="1714496" y="5713627"/>
                  <a:ext cx="5904622" cy="158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>
                  <a:off x="1714496" y="6286522"/>
                  <a:ext cx="5904622" cy="158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rot="5400000">
                  <a:off x="1607024" y="5215321"/>
                  <a:ext cx="2140813" cy="158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连接符 21"/>
                <p:cNvCxnSpPr/>
                <p:nvPr/>
              </p:nvCxnSpPr>
              <p:spPr>
                <a:xfrm rot="5400000">
                  <a:off x="2606476" y="5214528"/>
                  <a:ext cx="2142400" cy="158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rot="5400000">
                  <a:off x="3606721" y="5214528"/>
                  <a:ext cx="2142400" cy="158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接连接符 23"/>
                <p:cNvCxnSpPr/>
                <p:nvPr/>
              </p:nvCxnSpPr>
              <p:spPr>
                <a:xfrm rot="5400000">
                  <a:off x="4607760" y="5215321"/>
                  <a:ext cx="2140813" cy="158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/>
                <p:cNvCxnSpPr/>
                <p:nvPr/>
              </p:nvCxnSpPr>
              <p:spPr>
                <a:xfrm rot="5400000">
                  <a:off x="5607212" y="5214528"/>
                  <a:ext cx="2142400" cy="158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818" name="TextBox 6"/>
              <p:cNvSpPr txBox="1">
                <a:spLocks noChangeArrowheads="1"/>
              </p:cNvSpPr>
              <p:nvPr/>
            </p:nvSpPr>
            <p:spPr bwMode="auto">
              <a:xfrm>
                <a:off x="1547666" y="4048192"/>
                <a:ext cx="1214446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黑体" pitchFamily="2" charset="-122"/>
                    <a:ea typeface="黑体" pitchFamily="2" charset="-122"/>
                  </a:rPr>
                  <a:t>题 号</a:t>
                </a:r>
              </a:p>
            </p:txBody>
          </p:sp>
          <p:sp>
            <p:nvSpPr>
              <p:cNvPr id="33819" name="TextBox 7"/>
              <p:cNvSpPr txBox="1">
                <a:spLocks noChangeArrowheads="1"/>
              </p:cNvSpPr>
              <p:nvPr/>
            </p:nvSpPr>
            <p:spPr bwMode="auto">
              <a:xfrm>
                <a:off x="1488479" y="4538971"/>
                <a:ext cx="1214446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黑体" pitchFamily="2" charset="-122"/>
                    <a:ea typeface="黑体" pitchFamily="2" charset="-122"/>
                  </a:rPr>
                  <a:t>第一队</a:t>
                </a:r>
              </a:p>
            </p:txBody>
          </p:sp>
          <p:sp>
            <p:nvSpPr>
              <p:cNvPr id="33820" name="TextBox 8"/>
              <p:cNvSpPr txBox="1">
                <a:spLocks noChangeArrowheads="1"/>
              </p:cNvSpPr>
              <p:nvPr/>
            </p:nvSpPr>
            <p:spPr bwMode="auto">
              <a:xfrm>
                <a:off x="1464541" y="5110475"/>
                <a:ext cx="1214446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黑体" pitchFamily="2" charset="-122"/>
                    <a:ea typeface="黑体" pitchFamily="2" charset="-122"/>
                  </a:rPr>
                  <a:t>第二队</a:t>
                </a:r>
              </a:p>
            </p:txBody>
          </p:sp>
          <p:sp>
            <p:nvSpPr>
              <p:cNvPr id="33821" name="TextBox 9"/>
              <p:cNvSpPr txBox="1">
                <a:spLocks noChangeArrowheads="1"/>
              </p:cNvSpPr>
              <p:nvPr/>
            </p:nvSpPr>
            <p:spPr bwMode="auto">
              <a:xfrm>
                <a:off x="1464541" y="5681979"/>
                <a:ext cx="1214446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黑体" pitchFamily="2" charset="-122"/>
                    <a:ea typeface="黑体" pitchFamily="2" charset="-122"/>
                  </a:rPr>
                  <a:t>第三队</a:t>
                </a:r>
              </a:p>
            </p:txBody>
          </p:sp>
          <p:sp>
            <p:nvSpPr>
              <p:cNvPr id="33822" name="TextBox 10"/>
              <p:cNvSpPr txBox="1">
                <a:spLocks noChangeArrowheads="1"/>
              </p:cNvSpPr>
              <p:nvPr/>
            </p:nvSpPr>
            <p:spPr bwMode="auto">
              <a:xfrm>
                <a:off x="2857488" y="4012379"/>
                <a:ext cx="5000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1</a:t>
                </a:r>
                <a:endParaRPr lang="zh-CN" altLang="en-US" sz="2800">
                  <a:latin typeface="黑体" pitchFamily="2" charset="-122"/>
                  <a:ea typeface="黑体" pitchFamily="2" charset="-122"/>
                </a:endParaRPr>
              </a:p>
            </p:txBody>
          </p:sp>
          <p:sp>
            <p:nvSpPr>
              <p:cNvPr id="33823" name="TextBox 11"/>
              <p:cNvSpPr txBox="1">
                <a:spLocks noChangeArrowheads="1"/>
              </p:cNvSpPr>
              <p:nvPr/>
            </p:nvSpPr>
            <p:spPr bwMode="auto">
              <a:xfrm>
                <a:off x="3857620" y="4013163"/>
                <a:ext cx="5000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2</a:t>
                </a:r>
                <a:endParaRPr lang="zh-CN" altLang="en-US" sz="2800">
                  <a:latin typeface="黑体" pitchFamily="2" charset="-122"/>
                  <a:ea typeface="黑体" pitchFamily="2" charset="-122"/>
                </a:endParaRPr>
              </a:p>
            </p:txBody>
          </p:sp>
          <p:sp>
            <p:nvSpPr>
              <p:cNvPr id="33824" name="TextBox 12"/>
              <p:cNvSpPr txBox="1">
                <a:spLocks noChangeArrowheads="1"/>
              </p:cNvSpPr>
              <p:nvPr/>
            </p:nvSpPr>
            <p:spPr bwMode="auto">
              <a:xfrm>
                <a:off x="4857752" y="4012379"/>
                <a:ext cx="5000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3</a:t>
                </a:r>
                <a:endParaRPr lang="zh-CN" altLang="en-US" sz="2800">
                  <a:latin typeface="黑体" pitchFamily="2" charset="-122"/>
                  <a:ea typeface="黑体" pitchFamily="2" charset="-122"/>
                </a:endParaRPr>
              </a:p>
            </p:txBody>
          </p:sp>
          <p:sp>
            <p:nvSpPr>
              <p:cNvPr id="33825" name="TextBox 13"/>
              <p:cNvSpPr txBox="1">
                <a:spLocks noChangeArrowheads="1"/>
              </p:cNvSpPr>
              <p:nvPr/>
            </p:nvSpPr>
            <p:spPr bwMode="auto">
              <a:xfrm>
                <a:off x="5857884" y="4013163"/>
                <a:ext cx="5000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4</a:t>
                </a:r>
                <a:endParaRPr lang="zh-CN" altLang="en-US" sz="2800">
                  <a:latin typeface="黑体" pitchFamily="2" charset="-122"/>
                  <a:ea typeface="黑体" pitchFamily="2" charset="-122"/>
                </a:endParaRPr>
              </a:p>
            </p:txBody>
          </p:sp>
          <p:sp>
            <p:nvSpPr>
              <p:cNvPr id="33826" name="TextBox 14"/>
              <p:cNvSpPr txBox="1">
                <a:spLocks noChangeArrowheads="1"/>
              </p:cNvSpPr>
              <p:nvPr/>
            </p:nvSpPr>
            <p:spPr bwMode="auto">
              <a:xfrm>
                <a:off x="6858016" y="4025038"/>
                <a:ext cx="5000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5</a:t>
                </a:r>
                <a:endParaRPr lang="zh-CN" altLang="en-US" sz="2800"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sp>
          <p:nvSpPr>
            <p:cNvPr id="33802" name="TextBox 25"/>
            <p:cNvSpPr txBox="1">
              <a:spLocks noChangeArrowheads="1"/>
            </p:cNvSpPr>
            <p:nvPr/>
          </p:nvSpPr>
          <p:spPr bwMode="auto">
            <a:xfrm>
              <a:off x="2786050" y="2284404"/>
              <a:ext cx="7143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10</a:t>
              </a:r>
              <a:endPara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03" name="TextBox 26"/>
            <p:cNvSpPr txBox="1">
              <a:spLocks noChangeArrowheads="1"/>
            </p:cNvSpPr>
            <p:nvPr/>
          </p:nvSpPr>
          <p:spPr bwMode="auto">
            <a:xfrm>
              <a:off x="3703057" y="2284404"/>
              <a:ext cx="10001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-10</a:t>
              </a:r>
              <a:endPara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04" name="TextBox 27"/>
            <p:cNvSpPr txBox="1">
              <a:spLocks noChangeArrowheads="1"/>
            </p:cNvSpPr>
            <p:nvPr/>
          </p:nvSpPr>
          <p:spPr bwMode="auto">
            <a:xfrm>
              <a:off x="2786050" y="2855908"/>
              <a:ext cx="7143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10</a:t>
              </a:r>
              <a:endPara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05" name="TextBox 28"/>
            <p:cNvSpPr txBox="1">
              <a:spLocks noChangeArrowheads="1"/>
            </p:cNvSpPr>
            <p:nvPr/>
          </p:nvSpPr>
          <p:spPr bwMode="auto">
            <a:xfrm>
              <a:off x="2786050" y="3427412"/>
              <a:ext cx="7143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10</a:t>
              </a:r>
              <a:endPara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06" name="TextBox 29"/>
            <p:cNvSpPr txBox="1">
              <a:spLocks noChangeArrowheads="1"/>
            </p:cNvSpPr>
            <p:nvPr/>
          </p:nvSpPr>
          <p:spPr bwMode="auto">
            <a:xfrm>
              <a:off x="3702869" y="2868567"/>
              <a:ext cx="10001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-10</a:t>
              </a:r>
              <a:endPara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07" name="TextBox 30"/>
            <p:cNvSpPr txBox="1">
              <a:spLocks noChangeArrowheads="1"/>
            </p:cNvSpPr>
            <p:nvPr/>
          </p:nvSpPr>
          <p:spPr bwMode="auto">
            <a:xfrm>
              <a:off x="3821807" y="3427412"/>
              <a:ext cx="7143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10</a:t>
              </a:r>
              <a:endPara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08" name="TextBox 31"/>
            <p:cNvSpPr txBox="1">
              <a:spLocks noChangeArrowheads="1"/>
            </p:cNvSpPr>
            <p:nvPr/>
          </p:nvSpPr>
          <p:spPr bwMode="auto">
            <a:xfrm>
              <a:off x="4786314" y="2284404"/>
              <a:ext cx="7143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10</a:t>
              </a:r>
              <a:endPara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09" name="TextBox 32"/>
            <p:cNvSpPr txBox="1">
              <a:spLocks noChangeArrowheads="1"/>
            </p:cNvSpPr>
            <p:nvPr/>
          </p:nvSpPr>
          <p:spPr bwMode="auto">
            <a:xfrm>
              <a:off x="4881502" y="2855908"/>
              <a:ext cx="4286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0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10" name="TextBox 33"/>
            <p:cNvSpPr txBox="1">
              <a:spLocks noChangeArrowheads="1"/>
            </p:cNvSpPr>
            <p:nvPr/>
          </p:nvSpPr>
          <p:spPr bwMode="auto">
            <a:xfrm>
              <a:off x="4667188" y="3440071"/>
              <a:ext cx="10001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-10</a:t>
              </a:r>
              <a:endPara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11" name="TextBox 34"/>
            <p:cNvSpPr txBox="1">
              <a:spLocks noChangeArrowheads="1"/>
            </p:cNvSpPr>
            <p:nvPr/>
          </p:nvSpPr>
          <p:spPr bwMode="auto">
            <a:xfrm>
              <a:off x="5786446" y="2284404"/>
              <a:ext cx="7143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10</a:t>
              </a:r>
              <a:endPara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12" name="TextBox 35"/>
            <p:cNvSpPr txBox="1">
              <a:spLocks noChangeArrowheads="1"/>
            </p:cNvSpPr>
            <p:nvPr/>
          </p:nvSpPr>
          <p:spPr bwMode="auto">
            <a:xfrm>
              <a:off x="5786446" y="2855908"/>
              <a:ext cx="7143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10</a:t>
              </a:r>
              <a:endPara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13" name="TextBox 36"/>
            <p:cNvSpPr txBox="1">
              <a:spLocks noChangeArrowheads="1"/>
            </p:cNvSpPr>
            <p:nvPr/>
          </p:nvSpPr>
          <p:spPr bwMode="auto">
            <a:xfrm>
              <a:off x="5691258" y="3439287"/>
              <a:ext cx="10001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-10</a:t>
              </a:r>
              <a:endPara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14" name="TextBox 37"/>
            <p:cNvSpPr txBox="1">
              <a:spLocks noChangeArrowheads="1"/>
            </p:cNvSpPr>
            <p:nvPr/>
          </p:nvSpPr>
          <p:spPr bwMode="auto">
            <a:xfrm>
              <a:off x="6643702" y="2284404"/>
              <a:ext cx="10001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-10</a:t>
              </a:r>
              <a:endPara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15" name="TextBox 38"/>
            <p:cNvSpPr txBox="1">
              <a:spLocks noChangeArrowheads="1"/>
            </p:cNvSpPr>
            <p:nvPr/>
          </p:nvSpPr>
          <p:spPr bwMode="auto">
            <a:xfrm>
              <a:off x="6762828" y="2855908"/>
              <a:ext cx="7143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10</a:t>
              </a:r>
              <a:endPara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3816" name="TextBox 39"/>
            <p:cNvSpPr txBox="1">
              <a:spLocks noChangeArrowheads="1"/>
            </p:cNvSpPr>
            <p:nvPr/>
          </p:nvSpPr>
          <p:spPr bwMode="auto">
            <a:xfrm>
              <a:off x="6858016" y="3427412"/>
              <a:ext cx="4286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0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963863" y="4608513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10</a:t>
            </a:r>
            <a:endParaRPr lang="zh-CN" altLang="en-US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6572250" y="4606925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20</a:t>
            </a:r>
            <a:endParaRPr lang="zh-CN" altLang="en-US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3203848" y="5106988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0</a:t>
            </a:r>
            <a:endParaRPr lang="zh-CN" altLang="en-US" sz="320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5069</TotalTime>
  <Words>699</Words>
  <Application>Microsoft Office PowerPoint</Application>
  <PresentationFormat>全屏显示(4:3)</PresentationFormat>
  <Paragraphs>166</Paragraphs>
  <Slides>15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将正确答案的序号填在括号里。</vt:lpstr>
      <vt:lpstr>某班利用课外活动时间举办“兔博士”数学竞赛。</vt:lpstr>
      <vt:lpstr>下面是聪聪记录的三个队前5道题的答题结果。</vt:lpstr>
      <vt:lpstr>用正数和负数表示每个队的答题结果。</vt:lpstr>
      <vt:lpstr>计算三个队先阶段的得分。</vt:lpstr>
      <vt:lpstr>有一批袋装白糖，标准质量为每袋455克。质检员抽取了7袋进行检测，结果如下：</vt:lpstr>
      <vt:lpstr>用正数表示超过标准质量的克数，用负数表示比标准质量少的克数，符合标准质量的用0表示。</vt:lpstr>
      <vt:lpstr>包装袋上“±5g”表示什么意思。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189</cp:revision>
  <dcterms:modified xsi:type="dcterms:W3CDTF">2018-08-07T02:39:27Z</dcterms:modified>
</cp:coreProperties>
</file>